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4" r:id="rId2"/>
    <p:sldId id="293" r:id="rId3"/>
    <p:sldId id="283" r:id="rId4"/>
    <p:sldId id="284" r:id="rId5"/>
    <p:sldId id="291" r:id="rId6"/>
    <p:sldId id="287" r:id="rId7"/>
    <p:sldId id="288" r:id="rId8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FF00"/>
    <a:srgbClr val="000000"/>
    <a:srgbClr val="F3FCFF"/>
    <a:srgbClr val="E1F7FF"/>
    <a:srgbClr val="93E3FF"/>
    <a:srgbClr val="FFF2CC"/>
    <a:srgbClr val="EFDECD"/>
    <a:srgbClr val="FFCCFF"/>
    <a:srgbClr val="FAD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6412" autoAdjust="0"/>
  </p:normalViewPr>
  <p:slideViewPr>
    <p:cSldViewPr snapToGrid="0">
      <p:cViewPr varScale="1">
        <p:scale>
          <a:sx n="109" d="100"/>
          <a:sy n="109" d="100"/>
        </p:scale>
        <p:origin x="13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2ACC7-CAF4-AFF7-B308-853C71F57A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35111B-5600-937B-2FDE-BEDE7CB7AD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719B3-3571-BCE2-4246-93C7251AD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04/16/2025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347FC-65D9-CA8F-8529-E0962E6AA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309EF-CB9B-EF57-FC84-26C5B71D5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71610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D7188-0734-69BF-06A6-F99FB021A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D23161-F9CC-207D-35CB-CFB5B1E0F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34B28-408B-7017-7373-A1F25CD1F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04/16/2025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26A19-3BE2-D2E0-0589-A797D9AA1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7DD2E-FA9B-5182-8D6A-CF80C14D5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75066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196E7B-31B1-C759-2710-4B5026128D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709FB2-AD7A-BEFD-CC75-D3F96DCF6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EB602-ED08-418E-E1F0-4BAAB880A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04/16/2025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5296C-6584-97FA-923F-F7CFBB646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B5ADA-1A20-99C0-B185-EB725D15B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40691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E3E9F-1C17-66B1-BA66-7D898FA0E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7625E-7963-8BBB-C8E7-97A0FD1FA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EF080-E6A6-849F-E79D-F1A98EE3A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04/16/2025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7309F-BA6A-47F8-0177-05D00E2C1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EA71C-5B5B-619E-FB26-CBD2923E3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5864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386C9-FAD7-6132-B131-D4C6DE76C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A0ABC-FB2C-8821-2E57-7BBF3A3C7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70BDA-CD36-288A-481D-96DE70681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04/16/2025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70DBA-A45A-9D28-258D-A867F4027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F3DE1-5E59-A80F-D5EC-452AD9D7D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2400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5E13F-1E25-05B9-D6CD-438B01482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7CC91-FF68-5472-9796-68D47893FD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1510E-CFC5-A748-91FA-E44081EE16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8AA83-3E03-8A8F-7839-8C441DA9E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04/16/2025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2D5094-EA69-23AD-7DFB-73B46660D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F20C7-60F8-7D19-0A39-3D16A2383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54968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23F18-B4E0-A756-63A6-BA2C8AEC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9F224-F65B-CBD4-4230-C1C9CC1A8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18C90D-ACD5-8B79-3B53-39E2A0FA0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374A0F-A0E2-1402-8EFA-DA13D1FF17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4332A8-4AA5-17DE-3AC1-597407D79B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C9DCBD-7E91-8433-F835-F4A4EF6E8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04/16/2025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2307C4-9CC4-CF80-25E2-BEBEFD46F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748AA3-705B-54C0-F7B8-6B51A6279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89568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940AA-5609-E4D2-7E8B-5C1D6C8E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08760-51A8-6B7D-AF6F-04A355CBF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04/16/2025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84903-6136-D0AC-C8E5-7DAA329E2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18FC8-9612-477A-88A7-6DCE8280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15711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B9C681-89AA-CDAD-843B-B28589082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04/16/2025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F0BE8A-F380-46B7-5673-1D6D5466C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688E0-9415-F8B7-7D65-318449AA4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39755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7AE9B-5016-3562-7EB1-4B643BA15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D7854-E6EA-53A9-C1BA-BA846A279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B32EF-BC84-A20F-08B5-9939A4A88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3DE65E-DCBD-F64E-76CC-909AFA73C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04/16/2025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0DF15-5100-F4FC-B243-C49FEB991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A4512-DBF5-65E1-4829-4407401B5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41597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9759-69EB-A1C8-E6B2-690E15F5F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B98FC0-2070-A188-5E31-1A1D2F0658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A5C83F-9F46-0661-E5A3-4F4F83249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FB028-E232-DFA4-B40D-889EC5EB6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04/16/2025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592CC-EC9A-F53A-E79A-20393ACAA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B0230B-B9CC-4441-02CD-0D59EC1FD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10360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E829DD-6BFB-2474-6A90-86E0AD526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FA4AA4-92C1-C775-64EC-651ABAD89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DFE85-EA29-0CB8-0C52-173491EF2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943F9-8AC6-4393-AEEF-D45C2A43C7C7}" type="datetimeFigureOut">
              <a:rPr lang="LID4096" smtClean="0"/>
              <a:t>04/16/2025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5AFCC-BF82-71B3-7D59-64FBA713FC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DE9AA-3BC3-2FA4-653F-9F56F2F2D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90571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2165BE-9ACC-6A69-A8B1-5A4576FAA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F320AD-1CE0-DCAA-E873-E6951A07F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470" y="379032"/>
            <a:ext cx="2066925" cy="263842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0F70153-456A-C184-E6BF-B73FAF927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86" y="338251"/>
            <a:ext cx="1990725" cy="2600325"/>
          </a:xfrm>
          <a:prstGeom prst="rect">
            <a:avLst/>
          </a:prstGeom>
        </p:spPr>
      </p:pic>
      <p:sp>
        <p:nvSpPr>
          <p:cNvPr id="52" name="Arrow: Right 51">
            <a:extLst>
              <a:ext uri="{FF2B5EF4-FFF2-40B4-BE49-F238E27FC236}">
                <a16:creationId xmlns:a16="http://schemas.microsoft.com/office/drawing/2014/main" id="{372A8D2B-A96C-1E84-6585-940113DF1B51}"/>
              </a:ext>
            </a:extLst>
          </p:cNvPr>
          <p:cNvSpPr/>
          <p:nvPr/>
        </p:nvSpPr>
        <p:spPr>
          <a:xfrm>
            <a:off x="334360" y="2394863"/>
            <a:ext cx="348018" cy="512979"/>
          </a:xfrm>
          <a:prstGeom prst="rightArrow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670ABEC-A8EB-C9D5-EE0E-31366128B627}"/>
              </a:ext>
            </a:extLst>
          </p:cNvPr>
          <p:cNvSpPr/>
          <p:nvPr/>
        </p:nvSpPr>
        <p:spPr>
          <a:xfrm flipV="1">
            <a:off x="256377" y="333990"/>
            <a:ext cx="1990725" cy="205226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930E61D-B2A0-B795-DDF7-E53F060184DA}"/>
              </a:ext>
            </a:extLst>
          </p:cNvPr>
          <p:cNvSpPr txBox="1"/>
          <p:nvPr/>
        </p:nvSpPr>
        <p:spPr>
          <a:xfrm>
            <a:off x="-13096" y="4442"/>
            <a:ext cx="89412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noProof="0"/>
              <a:t>visible</a:t>
            </a:r>
            <a:endParaRPr lang="en-US" sz="1300" noProof="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EA8AABB-3E79-EE05-9A1A-A6CA951A095C}"/>
              </a:ext>
            </a:extLst>
          </p:cNvPr>
          <p:cNvGrpSpPr>
            <a:grpSpLocks noChangeAspect="1"/>
          </p:cNvGrpSpPr>
          <p:nvPr/>
        </p:nvGrpSpPr>
        <p:grpSpPr>
          <a:xfrm>
            <a:off x="1813339" y="150636"/>
            <a:ext cx="10122284" cy="6646642"/>
            <a:chOff x="2137625" y="-1052854"/>
            <a:chExt cx="21592386" cy="1417830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1ADFCFA-8B87-F662-4075-6A0E1EEB184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22818" y="-1052854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C154E23-B004-47C9-9E5F-495B83A4A60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08011" y="-1052854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CD57984-8178-D0F0-A7BF-BDDA4E1BFE8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37625" y="6103454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41FDBBB-2AD1-2F17-44EF-3A47C4C3423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22818" y="6103453"/>
              <a:ext cx="7022000" cy="702199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EE855F5-3FC4-F33D-968D-35BC41453ED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708011" y="6103453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DF52DED9-4536-815A-9EE1-A61B874FA1B6}"/>
              </a:ext>
            </a:extLst>
          </p:cNvPr>
          <p:cNvSpPr/>
          <p:nvPr/>
        </p:nvSpPr>
        <p:spPr>
          <a:xfrm flipV="1">
            <a:off x="2653752" y="225056"/>
            <a:ext cx="2202342" cy="2987138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ABB740-D367-441D-06B9-1C0C37525656}"/>
              </a:ext>
            </a:extLst>
          </p:cNvPr>
          <p:cNvSpPr txBox="1"/>
          <p:nvPr/>
        </p:nvSpPr>
        <p:spPr>
          <a:xfrm>
            <a:off x="8121660" y="539216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04</a:t>
            </a:r>
            <a:endParaRPr lang="LID4096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1B576C-5057-865A-6F7E-93A51D62DF5F}"/>
              </a:ext>
            </a:extLst>
          </p:cNvPr>
          <p:cNvSpPr txBox="1"/>
          <p:nvPr/>
        </p:nvSpPr>
        <p:spPr>
          <a:xfrm>
            <a:off x="8103634" y="2856566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16</a:t>
            </a:r>
            <a:endParaRPr lang="LID4096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98C5C3-EE75-BE02-8EDE-445B9D8FB9F6}"/>
              </a:ext>
            </a:extLst>
          </p:cNvPr>
          <p:cNvSpPr txBox="1"/>
          <p:nvPr/>
        </p:nvSpPr>
        <p:spPr>
          <a:xfrm>
            <a:off x="11517455" y="454654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20</a:t>
            </a:r>
            <a:endParaRPr lang="LID4096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863BC7-6071-44A3-07F5-FC2DE4E7A94F}"/>
              </a:ext>
            </a:extLst>
          </p:cNvPr>
          <p:cNvSpPr txBox="1"/>
          <p:nvPr/>
        </p:nvSpPr>
        <p:spPr>
          <a:xfrm>
            <a:off x="11552106" y="3145515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32</a:t>
            </a:r>
            <a:endParaRPr lang="LID4096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B1DC70-E062-D6FA-6E66-EDC699558226}"/>
              </a:ext>
            </a:extLst>
          </p:cNvPr>
          <p:cNvSpPr txBox="1"/>
          <p:nvPr/>
        </p:nvSpPr>
        <p:spPr>
          <a:xfrm>
            <a:off x="4652359" y="3803709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36</a:t>
            </a:r>
            <a:endParaRPr lang="LID4096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D370F8-AB43-7AC9-02F1-C546C19CFF89}"/>
              </a:ext>
            </a:extLst>
          </p:cNvPr>
          <p:cNvSpPr txBox="1"/>
          <p:nvPr/>
        </p:nvSpPr>
        <p:spPr>
          <a:xfrm>
            <a:off x="4659971" y="6257795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48</a:t>
            </a:r>
            <a:endParaRPr lang="LID4096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99A3C6-8316-72B5-45B7-AD897A93FBDD}"/>
              </a:ext>
            </a:extLst>
          </p:cNvPr>
          <p:cNvSpPr txBox="1"/>
          <p:nvPr/>
        </p:nvSpPr>
        <p:spPr>
          <a:xfrm>
            <a:off x="8103634" y="3635067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52</a:t>
            </a:r>
            <a:endParaRPr lang="LID4096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FFEDF4-DF09-9600-EF1A-18686098CC8C}"/>
              </a:ext>
            </a:extLst>
          </p:cNvPr>
          <p:cNvSpPr txBox="1"/>
          <p:nvPr/>
        </p:nvSpPr>
        <p:spPr>
          <a:xfrm>
            <a:off x="8085608" y="5952417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60</a:t>
            </a:r>
            <a:endParaRPr lang="LID4096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96F06AF-58B1-2BDD-5E5E-2AE6990824D5}"/>
              </a:ext>
            </a:extLst>
          </p:cNvPr>
          <p:cNvSpPr txBox="1"/>
          <p:nvPr/>
        </p:nvSpPr>
        <p:spPr>
          <a:xfrm>
            <a:off x="11517455" y="4282274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6</a:t>
            </a:r>
            <a:r>
              <a:rPr lang="en-US" sz="1400"/>
              <a:t>4</a:t>
            </a:r>
            <a:endParaRPr lang="LID4096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C52268-D8C8-419F-7C81-36579EC60624}"/>
              </a:ext>
            </a:extLst>
          </p:cNvPr>
          <p:cNvSpPr txBox="1"/>
          <p:nvPr/>
        </p:nvSpPr>
        <p:spPr>
          <a:xfrm>
            <a:off x="11570132" y="6541647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72</a:t>
            </a:r>
            <a:endParaRPr lang="LID4096" sz="14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DBC8CD4-4C79-ECDB-FC60-7F88581E8F37}"/>
              </a:ext>
            </a:extLst>
          </p:cNvPr>
          <p:cNvCxnSpPr>
            <a:cxnSpLocks/>
          </p:cNvCxnSpPr>
          <p:nvPr/>
        </p:nvCxnSpPr>
        <p:spPr>
          <a:xfrm flipV="1">
            <a:off x="5321643" y="296830"/>
            <a:ext cx="3130148" cy="2256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8850D6B-9261-5B72-6335-CA4EF7673AC5}"/>
              </a:ext>
            </a:extLst>
          </p:cNvPr>
          <p:cNvCxnSpPr>
            <a:cxnSpLocks/>
          </p:cNvCxnSpPr>
          <p:nvPr/>
        </p:nvCxnSpPr>
        <p:spPr>
          <a:xfrm flipV="1">
            <a:off x="1813339" y="4431468"/>
            <a:ext cx="3269622" cy="6534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25BE786-EFD5-2CBB-559B-1A0DCE602468}"/>
              </a:ext>
            </a:extLst>
          </p:cNvPr>
          <p:cNvCxnSpPr>
            <a:cxnSpLocks/>
          </p:cNvCxnSpPr>
          <p:nvPr/>
        </p:nvCxnSpPr>
        <p:spPr>
          <a:xfrm flipV="1">
            <a:off x="1803578" y="5116397"/>
            <a:ext cx="3269622" cy="6534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79CCE5-D42B-61E9-946B-6EB372B2A736}"/>
              </a:ext>
            </a:extLst>
          </p:cNvPr>
          <p:cNvCxnSpPr>
            <a:cxnSpLocks/>
          </p:cNvCxnSpPr>
          <p:nvPr/>
        </p:nvCxnSpPr>
        <p:spPr>
          <a:xfrm flipV="1">
            <a:off x="1795312" y="6106305"/>
            <a:ext cx="2434856" cy="5873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1C4F999-3F9F-56E0-CCCB-46CE02C5CB24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7724760" y="1961970"/>
            <a:ext cx="709532" cy="51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8B5E602-AE00-EABB-FECF-ACA678461CB9}"/>
              </a:ext>
            </a:extLst>
          </p:cNvPr>
          <p:cNvSpPr/>
          <p:nvPr/>
        </p:nvSpPr>
        <p:spPr>
          <a:xfrm flipV="1">
            <a:off x="2653752" y="3517030"/>
            <a:ext cx="2419448" cy="810864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F88DB-0B0B-D756-3240-C74FCB26590F}"/>
              </a:ext>
            </a:extLst>
          </p:cNvPr>
          <p:cNvSpPr/>
          <p:nvPr/>
        </p:nvSpPr>
        <p:spPr>
          <a:xfrm flipV="1">
            <a:off x="4317497" y="5908330"/>
            <a:ext cx="755703" cy="810864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BAC4EE-CEE5-D709-9354-81D20977D0A3}"/>
              </a:ext>
            </a:extLst>
          </p:cNvPr>
          <p:cNvSpPr/>
          <p:nvPr/>
        </p:nvSpPr>
        <p:spPr>
          <a:xfrm flipV="1">
            <a:off x="11139603" y="2553730"/>
            <a:ext cx="755703" cy="810864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F0609F-2DBD-29CE-C3A5-67078B26AC86}"/>
              </a:ext>
            </a:extLst>
          </p:cNvPr>
          <p:cNvSpPr/>
          <p:nvPr/>
        </p:nvSpPr>
        <p:spPr>
          <a:xfrm flipV="1">
            <a:off x="5318641" y="3552165"/>
            <a:ext cx="1560723" cy="1037886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E87DA5-0633-E437-A23C-FCBAEF5249BA}"/>
              </a:ext>
            </a:extLst>
          </p:cNvPr>
          <p:cNvSpPr/>
          <p:nvPr/>
        </p:nvSpPr>
        <p:spPr>
          <a:xfrm flipV="1">
            <a:off x="9509342" y="1796556"/>
            <a:ext cx="745612" cy="718915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52C214-D0F0-2F30-A595-A7F5C5E805AB}"/>
              </a:ext>
            </a:extLst>
          </p:cNvPr>
          <p:cNvSpPr/>
          <p:nvPr/>
        </p:nvSpPr>
        <p:spPr>
          <a:xfrm flipV="1">
            <a:off x="11139603" y="1803334"/>
            <a:ext cx="745612" cy="718915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F1AA3ED-95FF-CBC3-CDF5-43EFA3A20DF5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886717" y="1934069"/>
            <a:ext cx="709532" cy="51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CED5E98-461A-DA86-23DE-171AF31D0469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314868" y="2742309"/>
            <a:ext cx="709532" cy="51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36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24A324-B102-E289-6650-1233609AF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1FCD1022-21A0-634A-20A0-520D0ECFC527}"/>
              </a:ext>
            </a:extLst>
          </p:cNvPr>
          <p:cNvSpPr txBox="1"/>
          <p:nvPr/>
        </p:nvSpPr>
        <p:spPr>
          <a:xfrm>
            <a:off x="6934200" y="125376"/>
            <a:ext cx="511977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1050" dirty="0">
                <a:solidFill>
                  <a:srgbClr val="0000FF"/>
                </a:solidFill>
              </a:rPr>
              <a:t>E:\15_REPOS\b01_christianlangevin\00_gw3099_classrepo-master\exercises\</a:t>
            </a:r>
            <a:r>
              <a:rPr lang="LID4096" sz="1050" b="1" dirty="0">
                <a:solidFill>
                  <a:srgbClr val="FF0000"/>
                </a:solidFill>
              </a:rPr>
              <a:t>MT3DUSGS</a:t>
            </a:r>
            <a:endParaRPr lang="pt-BR" sz="1050" b="1" dirty="0">
              <a:solidFill>
                <a:srgbClr val="FF0000"/>
              </a:solidFill>
            </a:endParaRPr>
          </a:p>
          <a:p>
            <a:r>
              <a:rPr lang="en-US" sz="1050" dirty="0">
                <a:solidFill>
                  <a:srgbClr val="0000FF"/>
                </a:solidFill>
              </a:rPr>
              <a:t>E:\15_REPOS\b01_christianlangevin\umn2024-main\notebook</a:t>
            </a:r>
            <a:endParaRPr lang="LID4096" sz="1050" dirty="0">
              <a:solidFill>
                <a:srgbClr val="0000FF"/>
              </a:solidFill>
            </a:endParaRPr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7B528EF8-EFA6-ECB2-DFBB-D502208BBA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407" r="5937" b="26380"/>
          <a:stretch/>
        </p:blipFill>
        <p:spPr>
          <a:xfrm>
            <a:off x="8776617" y="566005"/>
            <a:ext cx="3277360" cy="848394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FFAFF83E-3221-C550-3D0C-5DD2D7CA8007}"/>
              </a:ext>
            </a:extLst>
          </p:cNvPr>
          <p:cNvGrpSpPr/>
          <p:nvPr/>
        </p:nvGrpSpPr>
        <p:grpSpPr>
          <a:xfrm>
            <a:off x="5758712" y="750037"/>
            <a:ext cx="2606338" cy="3395766"/>
            <a:chOff x="7229475" y="3238839"/>
            <a:chExt cx="2606338" cy="3395766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470EC6C5-9940-FBEC-6EFE-9C75F4A4A939}"/>
                </a:ext>
              </a:extLst>
            </p:cNvPr>
            <p:cNvGrpSpPr/>
            <p:nvPr/>
          </p:nvGrpSpPr>
          <p:grpSpPr>
            <a:xfrm>
              <a:off x="7350437" y="3264682"/>
              <a:ext cx="2419861" cy="2398307"/>
              <a:chOff x="7070031" y="1292190"/>
              <a:chExt cx="2419861" cy="2398307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762B55C3-704F-9059-D125-204BCC930DD6}"/>
                  </a:ext>
                </a:extLst>
              </p:cNvPr>
              <p:cNvGrpSpPr/>
              <p:nvPr/>
            </p:nvGrpSpPr>
            <p:grpSpPr>
              <a:xfrm>
                <a:off x="7070033" y="1292190"/>
                <a:ext cx="2419859" cy="2398307"/>
                <a:chOff x="4397669" y="3928206"/>
                <a:chExt cx="2419859" cy="2398307"/>
              </a:xfrm>
            </p:grpSpPr>
            <p:pic>
              <p:nvPicPr>
                <p:cNvPr id="116" name="Picture 115">
                  <a:extLst>
                    <a:ext uri="{FF2B5EF4-FFF2-40B4-BE49-F238E27FC236}">
                      <a16:creationId xmlns:a16="http://schemas.microsoft.com/office/drawing/2014/main" id="{D906CC7C-4776-E7B5-A5D6-12431E8C62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b="1890"/>
                <a:stretch/>
              </p:blipFill>
              <p:spPr>
                <a:xfrm>
                  <a:off x="4455328" y="4139769"/>
                  <a:ext cx="2343150" cy="2186744"/>
                </a:xfrm>
                <a:prstGeom prst="rect">
                  <a:avLst/>
                </a:prstGeom>
              </p:spPr>
            </p:pic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9750BC8F-8F50-4C2A-F9DC-9DA699F9A269}"/>
                    </a:ext>
                  </a:extLst>
                </p:cNvPr>
                <p:cNvSpPr/>
                <p:nvPr/>
              </p:nvSpPr>
              <p:spPr>
                <a:xfrm>
                  <a:off x="4397669" y="4139770"/>
                  <a:ext cx="2419859" cy="422184"/>
                </a:xfrm>
                <a:prstGeom prst="rect">
                  <a:avLst/>
                </a:prstGeom>
                <a:noFill/>
                <a:ln w="9525">
                  <a:solidFill>
                    <a:srgbClr val="0000FF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 anchorCtr="0">
                  <a:noAutofit/>
                </a:bodyPr>
                <a:lstStyle/>
                <a:p>
                  <a:endParaRPr lang="LID4096" dirty="0"/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72E12B82-34BA-3FD0-A000-F596FD128FB6}"/>
                    </a:ext>
                  </a:extLst>
                </p:cNvPr>
                <p:cNvSpPr txBox="1"/>
                <p:nvPr/>
              </p:nvSpPr>
              <p:spPr>
                <a:xfrm>
                  <a:off x="5508744" y="3928206"/>
                  <a:ext cx="1308784" cy="2539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50" b="1" dirty="0"/>
                    <a:t>MT3D_Unconfined</a:t>
                  </a:r>
                </a:p>
              </p:txBody>
            </p:sp>
          </p:grp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FADA27DA-5FF2-79A0-9D01-EE30612E1F63}"/>
                  </a:ext>
                </a:extLst>
              </p:cNvPr>
              <p:cNvSpPr/>
              <p:nvPr/>
            </p:nvSpPr>
            <p:spPr>
              <a:xfrm>
                <a:off x="7070031" y="2095151"/>
                <a:ext cx="1250183" cy="227924"/>
              </a:xfrm>
              <a:prstGeom prst="rect">
                <a:avLst/>
              </a:prstGeom>
              <a:noFill/>
              <a:ln w="9525">
                <a:solidFill>
                  <a:srgbClr val="0000FF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 dirty="0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5F53D2D2-43A6-6B6C-E80D-9404A543E672}"/>
                  </a:ext>
                </a:extLst>
              </p:cNvPr>
              <p:cNvSpPr/>
              <p:nvPr/>
            </p:nvSpPr>
            <p:spPr>
              <a:xfrm>
                <a:off x="7070032" y="3294691"/>
                <a:ext cx="1250183" cy="227924"/>
              </a:xfrm>
              <a:prstGeom prst="rect">
                <a:avLst/>
              </a:prstGeom>
              <a:noFill/>
              <a:ln w="9525">
                <a:solidFill>
                  <a:srgbClr val="0000FF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 dirty="0"/>
              </a:p>
            </p:txBody>
          </p:sp>
        </p:grp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BF1EEF0B-EFD9-2500-5CCF-91DB072EB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31682"/>
            <a:stretch/>
          </p:blipFill>
          <p:spPr>
            <a:xfrm>
              <a:off x="7824857" y="5797177"/>
              <a:ext cx="1997916" cy="837428"/>
            </a:xfrm>
            <a:prstGeom prst="rect">
              <a:avLst/>
            </a:prstGeom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076D742-9FB4-9072-EF1B-8A9203666CF3}"/>
                </a:ext>
              </a:extLst>
            </p:cNvPr>
            <p:cNvSpPr/>
            <p:nvPr/>
          </p:nvSpPr>
          <p:spPr>
            <a:xfrm flipV="1">
              <a:off x="7229475" y="3238839"/>
              <a:ext cx="2606338" cy="339576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FA6B3AD-FD39-D4E7-71B7-B10E89BDCD3F}"/>
              </a:ext>
            </a:extLst>
          </p:cNvPr>
          <p:cNvGrpSpPr/>
          <p:nvPr/>
        </p:nvGrpSpPr>
        <p:grpSpPr>
          <a:xfrm>
            <a:off x="9427413" y="1864294"/>
            <a:ext cx="2409195" cy="4713977"/>
            <a:chOff x="9427413" y="1864294"/>
            <a:chExt cx="2409195" cy="4713977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1BD3E24-E843-83FC-94E5-BB142E41F944}"/>
                </a:ext>
              </a:extLst>
            </p:cNvPr>
            <p:cNvGrpSpPr/>
            <p:nvPr/>
          </p:nvGrpSpPr>
          <p:grpSpPr>
            <a:xfrm>
              <a:off x="9427413" y="2187723"/>
              <a:ext cx="2390775" cy="4390548"/>
              <a:chOff x="9667875" y="2267426"/>
              <a:chExt cx="2390775" cy="439054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7F8B2A0-C8AE-6FCE-A799-CBC00F4560BF}"/>
                  </a:ext>
                </a:extLst>
              </p:cNvPr>
              <p:cNvGrpSpPr/>
              <p:nvPr/>
            </p:nvGrpSpPr>
            <p:grpSpPr>
              <a:xfrm>
                <a:off x="9825127" y="2355542"/>
                <a:ext cx="2162175" cy="4221489"/>
                <a:chOff x="322818" y="916891"/>
                <a:chExt cx="2162175" cy="4221489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46ECF7D4-88C9-1D31-04BC-60A27A9476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22818" y="916891"/>
                  <a:ext cx="2162175" cy="4221489"/>
                </a:xfrm>
                <a:prstGeom prst="rect">
                  <a:avLst/>
                </a:prstGeom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9AB9FB0-18BC-EEB3-ACD4-B264E748528F}"/>
                    </a:ext>
                  </a:extLst>
                </p:cNvPr>
                <p:cNvSpPr/>
                <p:nvPr/>
              </p:nvSpPr>
              <p:spPr>
                <a:xfrm>
                  <a:off x="322818" y="1105879"/>
                  <a:ext cx="1248127" cy="213646"/>
                </a:xfrm>
                <a:prstGeom prst="rect">
                  <a:avLst/>
                </a:prstGeom>
                <a:noFill/>
                <a:ln w="9525">
                  <a:solidFill>
                    <a:srgbClr val="0000FF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 anchorCtr="0">
                  <a:noAutofit/>
                </a:bodyPr>
                <a:lstStyle/>
                <a:p>
                  <a:endParaRPr lang="LID4096" dirty="0"/>
                </a:p>
              </p:txBody>
            </p:sp>
          </p:grp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8A05283-2C5E-D1C7-1779-7C9C610732DA}"/>
                  </a:ext>
                </a:extLst>
              </p:cNvPr>
              <p:cNvSpPr/>
              <p:nvPr/>
            </p:nvSpPr>
            <p:spPr>
              <a:xfrm flipV="1">
                <a:off x="9667875" y="2267426"/>
                <a:ext cx="2390775" cy="4390548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 dirty="0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6EEE782-BD20-7651-0232-B34F87E11771}"/>
                </a:ext>
              </a:extLst>
            </p:cNvPr>
            <p:cNvSpPr txBox="1"/>
            <p:nvPr/>
          </p:nvSpPr>
          <p:spPr>
            <a:xfrm>
              <a:off x="11006220" y="1864294"/>
              <a:ext cx="830388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300">
                  <a:solidFill>
                    <a:srgbClr val="0000FF"/>
                  </a:solidFill>
                </a:defRPr>
              </a:lvl1pPr>
            </a:lstStyle>
            <a:p>
              <a:r>
                <a:rPr lang="en" dirty="0">
                  <a:solidFill>
                    <a:schemeClr val="tx1"/>
                  </a:solidFill>
                </a:rPr>
                <a:t>offscreen</a:t>
              </a:r>
              <a:endParaRPr lang="LID4096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0CBE743-53E0-A915-9446-D1BCF97C1A74}"/>
              </a:ext>
            </a:extLst>
          </p:cNvPr>
          <p:cNvGrpSpPr/>
          <p:nvPr/>
        </p:nvGrpSpPr>
        <p:grpSpPr>
          <a:xfrm>
            <a:off x="574679" y="4480631"/>
            <a:ext cx="1971906" cy="1828800"/>
            <a:chOff x="500384" y="3475882"/>
            <a:chExt cx="1971906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B8A1EFD-4F88-93D2-5771-9C8DC2A8694E}"/>
                </a:ext>
              </a:extLst>
            </p:cNvPr>
            <p:cNvGrpSpPr/>
            <p:nvPr/>
          </p:nvGrpSpPr>
          <p:grpSpPr>
            <a:xfrm>
              <a:off x="500384" y="3475882"/>
              <a:ext cx="1971906" cy="1828800"/>
              <a:chOff x="500384" y="3475882"/>
              <a:chExt cx="1971906" cy="1828800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4BCAD1DB-3110-2075-05D2-9D433C7C2B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3040" y="3475882"/>
                <a:ext cx="1619250" cy="1828800"/>
              </a:xfrm>
              <a:prstGeom prst="rect">
                <a:avLst/>
              </a:prstGeom>
            </p:spPr>
          </p:pic>
          <p:sp>
            <p:nvSpPr>
              <p:cNvPr id="124" name="Arrow: Right 123">
                <a:extLst>
                  <a:ext uri="{FF2B5EF4-FFF2-40B4-BE49-F238E27FC236}">
                    <a16:creationId xmlns:a16="http://schemas.microsoft.com/office/drawing/2014/main" id="{734A7139-04E1-A86D-2B96-EABCC9892DB1}"/>
                  </a:ext>
                </a:extLst>
              </p:cNvPr>
              <p:cNvSpPr/>
              <p:nvPr/>
            </p:nvSpPr>
            <p:spPr>
              <a:xfrm>
                <a:off x="509661" y="3664592"/>
                <a:ext cx="348018" cy="272478"/>
              </a:xfrm>
              <a:prstGeom prst="rightArrow">
                <a:avLst/>
              </a:prstGeom>
              <a:noFill/>
              <a:ln w="6350"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Arrow: Right 124">
                <a:extLst>
                  <a:ext uri="{FF2B5EF4-FFF2-40B4-BE49-F238E27FC236}">
                    <a16:creationId xmlns:a16="http://schemas.microsoft.com/office/drawing/2014/main" id="{E307F3A5-0DA1-D50C-808E-78EAE766A9CF}"/>
                  </a:ext>
                </a:extLst>
              </p:cNvPr>
              <p:cNvSpPr/>
              <p:nvPr/>
            </p:nvSpPr>
            <p:spPr>
              <a:xfrm>
                <a:off x="500384" y="4272120"/>
                <a:ext cx="348018" cy="272478"/>
              </a:xfrm>
              <a:prstGeom prst="rightArrow">
                <a:avLst/>
              </a:prstGeom>
              <a:noFill/>
              <a:ln w="6350"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7E397E24-B884-BFA9-A87A-5087E6A064A9}"/>
                </a:ext>
              </a:extLst>
            </p:cNvPr>
            <p:cNvSpPr/>
            <p:nvPr/>
          </p:nvSpPr>
          <p:spPr>
            <a:xfrm>
              <a:off x="519074" y="4879648"/>
              <a:ext cx="348018" cy="272478"/>
            </a:xfrm>
            <a:prstGeom prst="rightArrow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F149C45-10EF-3CA9-1D02-D1D3C61DDF0A}"/>
              </a:ext>
            </a:extLst>
          </p:cNvPr>
          <p:cNvGrpSpPr/>
          <p:nvPr/>
        </p:nvGrpSpPr>
        <p:grpSpPr>
          <a:xfrm>
            <a:off x="2407807" y="4541472"/>
            <a:ext cx="6060332" cy="2095020"/>
            <a:chOff x="2185969" y="4626568"/>
            <a:chExt cx="6060332" cy="209502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0ABD3F1-386E-F4D3-A12F-817E38954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44286" y="5373050"/>
              <a:ext cx="3492109" cy="134853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681AED-06D4-3011-CA0B-B5D10ECC46B6}"/>
                </a:ext>
              </a:extLst>
            </p:cNvPr>
            <p:cNvSpPr txBox="1"/>
            <p:nvPr/>
          </p:nvSpPr>
          <p:spPr>
            <a:xfrm>
              <a:off x="2221513" y="4650723"/>
              <a:ext cx="602478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400"/>
              </a:lvl1pPr>
            </a:lstStyle>
            <a:p>
              <a:r>
                <a:rPr lang="LID4096" sz="1000" dirty="0"/>
                <a:t>E:\15_REPOS\00_BETAMI\98_Random\01_Mnfienen\A_Modflow-Setup\examples</a:t>
              </a:r>
              <a:endParaRPr lang="pt-BR" sz="1000" dirty="0"/>
            </a:p>
            <a:p>
              <a:r>
                <a:rPr lang="LID4096" sz="1000" dirty="0"/>
                <a:t>E:\15_REPOS\00_BETAMI\98_Random\06_ThoReimann</a:t>
              </a:r>
              <a:endParaRPr lang="pt-BR" sz="1000" dirty="0"/>
            </a:p>
            <a:p>
              <a:r>
                <a:rPr lang="LID4096" sz="1000" dirty="0"/>
                <a:t>E:\15_REPOS\00_BETAMI\98_Random\07_Hatari</a:t>
              </a:r>
              <a:endParaRPr lang="pt-BR" sz="1000" dirty="0"/>
            </a:p>
            <a:p>
              <a:r>
                <a:rPr lang="LID4096" sz="1000" dirty="0"/>
                <a:t>E:\15_REPOS\00_BETAMI\98_Random\99_Samples_high_L_temp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9B2400-56F7-77C8-4846-C75C3A0D7078}"/>
                </a:ext>
              </a:extLst>
            </p:cNvPr>
            <p:cNvSpPr/>
            <p:nvPr/>
          </p:nvSpPr>
          <p:spPr>
            <a:xfrm flipV="1">
              <a:off x="2185969" y="4626568"/>
              <a:ext cx="6024788" cy="2091232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CE141CD-360D-24B7-55E9-D470FD24D9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586" y="338251"/>
            <a:ext cx="1990725" cy="2600325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CE3202BE-9B30-A989-E0EC-2BC61921A93A}"/>
              </a:ext>
            </a:extLst>
          </p:cNvPr>
          <p:cNvSpPr/>
          <p:nvPr/>
        </p:nvSpPr>
        <p:spPr>
          <a:xfrm>
            <a:off x="334360" y="2394863"/>
            <a:ext cx="348018" cy="512979"/>
          </a:xfrm>
          <a:prstGeom prst="rightArrow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BEEDCA-BA01-9161-EA84-9CB4702D2E5A}"/>
              </a:ext>
            </a:extLst>
          </p:cNvPr>
          <p:cNvSpPr/>
          <p:nvPr/>
        </p:nvSpPr>
        <p:spPr>
          <a:xfrm flipV="1">
            <a:off x="256377" y="333990"/>
            <a:ext cx="1990725" cy="205226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B66795-3B44-EA5D-E102-05562C499A78}"/>
              </a:ext>
            </a:extLst>
          </p:cNvPr>
          <p:cNvSpPr txBox="1"/>
          <p:nvPr/>
        </p:nvSpPr>
        <p:spPr>
          <a:xfrm>
            <a:off x="-13096" y="4442"/>
            <a:ext cx="89412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noProof="0" dirty="0"/>
              <a:t>visible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97DFFE-C6AF-6FA2-9D4C-A86CB88DF211}"/>
              </a:ext>
            </a:extLst>
          </p:cNvPr>
          <p:cNvSpPr/>
          <p:nvPr/>
        </p:nvSpPr>
        <p:spPr>
          <a:xfrm flipV="1">
            <a:off x="2653752" y="225056"/>
            <a:ext cx="2202342" cy="2987138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C2B5E3-528B-0364-C305-4A49E64499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0470" y="379032"/>
            <a:ext cx="2066925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738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58D53656-B8CC-CC6E-F5AA-39DC4B65D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86" y="338251"/>
            <a:ext cx="1990725" cy="2600325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DDE1F7EB-0C67-A735-92A5-493EBF28C639}"/>
              </a:ext>
            </a:extLst>
          </p:cNvPr>
          <p:cNvGrpSpPr/>
          <p:nvPr/>
        </p:nvGrpSpPr>
        <p:grpSpPr>
          <a:xfrm>
            <a:off x="3212492" y="204707"/>
            <a:ext cx="5083485" cy="3178302"/>
            <a:chOff x="2364029" y="713938"/>
            <a:chExt cx="5388659" cy="3526283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7BDAA0C-C4D8-B552-D514-5CEEC70B1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870" r="26475"/>
            <a:stretch/>
          </p:blipFill>
          <p:spPr>
            <a:xfrm>
              <a:off x="2365424" y="713938"/>
              <a:ext cx="2633226" cy="3245674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4717721C-8912-9A18-0747-706F94E7E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7379" y="771107"/>
              <a:ext cx="997304" cy="963688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CCFD3CC-F8BB-F379-98F1-F8E3E184B41B}"/>
                </a:ext>
              </a:extLst>
            </p:cNvPr>
            <p:cNvSpPr/>
            <p:nvPr/>
          </p:nvSpPr>
          <p:spPr>
            <a:xfrm>
              <a:off x="2365423" y="713938"/>
              <a:ext cx="3730577" cy="1020857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sz="160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EB7B0E1-1B41-0E19-33ED-247B9FDCE7C8}"/>
                </a:ext>
              </a:extLst>
            </p:cNvPr>
            <p:cNvSpPr txBox="1"/>
            <p:nvPr/>
          </p:nvSpPr>
          <p:spPr>
            <a:xfrm>
              <a:off x="5615997" y="933220"/>
              <a:ext cx="480004" cy="409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ctr"/>
              <a:r>
                <a:rPr lang="en-US" sz="1800" dirty="0"/>
                <a:t>1D</a:t>
              </a:r>
              <a:endParaRPr lang="LID4096" sz="1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CD33185-F297-BCA5-D84A-40A1E9800923}"/>
                </a:ext>
              </a:extLst>
            </p:cNvPr>
            <p:cNvSpPr/>
            <p:nvPr/>
          </p:nvSpPr>
          <p:spPr>
            <a:xfrm>
              <a:off x="2364029" y="1734796"/>
              <a:ext cx="3730577" cy="78933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sz="160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C4E8232-324E-710B-5082-1F3E0F3A2810}"/>
                </a:ext>
              </a:extLst>
            </p:cNvPr>
            <p:cNvSpPr/>
            <p:nvPr/>
          </p:nvSpPr>
          <p:spPr>
            <a:xfrm>
              <a:off x="2364029" y="2524125"/>
              <a:ext cx="3730577" cy="145732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sz="1600"/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38025EB-8925-CF31-34F2-AE15AA96BE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32481" y="1855248"/>
              <a:ext cx="2220207" cy="1539366"/>
              <a:chOff x="255643" y="856022"/>
              <a:chExt cx="6973693" cy="4835165"/>
            </a:xfrm>
          </p:grpSpPr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25CE98D4-A5B4-1343-BC00-E0F97A6FFB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5643" y="856022"/>
                <a:ext cx="6973693" cy="315110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1196C554-2CE1-9F07-CE1A-242B406A0D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5643" y="4079980"/>
                <a:ext cx="3241567" cy="161120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DA723EEC-0040-ED9E-E64B-FAC1C7044C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71875" y="4079981"/>
                <a:ext cx="3657460" cy="161120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53F7507-F798-7622-DA25-5401BE9FDC38}"/>
                </a:ext>
              </a:extLst>
            </p:cNvPr>
            <p:cNvSpPr txBox="1"/>
            <p:nvPr/>
          </p:nvSpPr>
          <p:spPr>
            <a:xfrm>
              <a:off x="4942559" y="1835477"/>
              <a:ext cx="480004" cy="409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ctr"/>
              <a:r>
                <a:rPr lang="en-US" sz="1800" dirty="0"/>
                <a:t>2D</a:t>
              </a:r>
              <a:endParaRPr lang="LID4096" sz="1800" dirty="0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A6F768A1-BB54-975B-578B-DF5F3DFE4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49975" y="717217"/>
              <a:ext cx="1602713" cy="1098056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D7E3DB3C-ACA8-A736-F5FB-D972E0767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5604" y="3463387"/>
              <a:ext cx="1599807" cy="763617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0646850-452E-5FE8-30A6-72161C0076A1}"/>
                </a:ext>
              </a:extLst>
            </p:cNvPr>
            <p:cNvSpPr txBox="1"/>
            <p:nvPr/>
          </p:nvSpPr>
          <p:spPr>
            <a:xfrm>
              <a:off x="7248046" y="3521333"/>
              <a:ext cx="48000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ctr"/>
              <a:r>
                <a:rPr lang="en-US" sz="1200" dirty="0"/>
                <a:t>16</a:t>
              </a:r>
              <a:endParaRPr lang="LID4096" sz="12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A5685EA-A940-D2C0-ABF8-B91E9639E09F}"/>
                </a:ext>
              </a:extLst>
            </p:cNvPr>
            <p:cNvSpPr txBox="1"/>
            <p:nvPr/>
          </p:nvSpPr>
          <p:spPr>
            <a:xfrm>
              <a:off x="4061460" y="2546984"/>
              <a:ext cx="1382629" cy="6402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b="1" dirty="0"/>
                <a:t>Freundlich, Langmuir, decay, R, </a:t>
              </a:r>
            </a:p>
            <a:p>
              <a:r>
                <a:rPr lang="en-US" sz="1050" b="1" dirty="0"/>
                <a:t>.. Flopy isotherms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71D48D5-CB82-3EF1-D7C4-54BBD5B779C1}"/>
                </a:ext>
              </a:extLst>
            </p:cNvPr>
            <p:cNvSpPr txBox="1"/>
            <p:nvPr/>
          </p:nvSpPr>
          <p:spPr>
            <a:xfrm>
              <a:off x="5049648" y="3386994"/>
              <a:ext cx="1219199" cy="6573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r>
                <a:rPr lang="en-US" sz="1050" dirty="0"/>
                <a:t>van Genuchten, </a:t>
              </a:r>
            </a:p>
            <a:p>
              <a:r>
                <a:rPr lang="en-US" sz="1050" dirty="0"/>
                <a:t>Brooks Corey</a:t>
              </a:r>
            </a:p>
            <a:p>
              <a:r>
                <a:rPr lang="en-US" sz="1050" dirty="0"/>
                <a:t>Hydro's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4A4C57F-1D74-DD75-8F1C-4CFA5A0349CE}"/>
                </a:ext>
              </a:extLst>
            </p:cNvPr>
            <p:cNvCxnSpPr>
              <a:cxnSpLocks/>
            </p:cNvCxnSpPr>
            <p:nvPr/>
          </p:nvCxnSpPr>
          <p:spPr>
            <a:xfrm>
              <a:off x="4442390" y="3549879"/>
              <a:ext cx="5486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81" name="Rectangle 1">
              <a:extLst>
                <a:ext uri="{FF2B5EF4-FFF2-40B4-BE49-F238E27FC236}">
                  <a16:creationId xmlns:a16="http://schemas.microsoft.com/office/drawing/2014/main" id="{03CB40EB-CE5F-4841-34EE-2CBA4B881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2861" y="3958505"/>
              <a:ext cx="3561686" cy="2817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LID4096" altLang="LID4096" sz="1050" b="1" dirty="0"/>
                <a:t>Relative Permeability from Capillary Pressure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07FE5F3-8091-D3A7-C53F-BCA076C1C1F4}"/>
              </a:ext>
            </a:extLst>
          </p:cNvPr>
          <p:cNvGrpSpPr/>
          <p:nvPr/>
        </p:nvGrpSpPr>
        <p:grpSpPr>
          <a:xfrm>
            <a:off x="8767190" y="109673"/>
            <a:ext cx="3169437" cy="6619875"/>
            <a:chOff x="8767190" y="109673"/>
            <a:chExt cx="3169437" cy="66198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150A726-7430-4954-357E-CE7D8FCBF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71520" y="109673"/>
              <a:ext cx="3076575" cy="6619875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C46055B-DB4B-D1F7-1A30-B80D7ACC8BFC}"/>
                </a:ext>
              </a:extLst>
            </p:cNvPr>
            <p:cNvSpPr/>
            <p:nvPr/>
          </p:nvSpPr>
          <p:spPr>
            <a:xfrm>
              <a:off x="8767190" y="1689388"/>
              <a:ext cx="3169437" cy="414649"/>
            </a:xfrm>
            <a:prstGeom prst="rect">
              <a:avLst/>
            </a:prstGeom>
            <a:noFill/>
            <a:ln w="9525">
              <a:solidFill>
                <a:srgbClr val="0000F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E3A54C-E9B9-AE60-ACCE-A72AD4EEEBE9}"/>
                </a:ext>
              </a:extLst>
            </p:cNvPr>
            <p:cNvSpPr/>
            <p:nvPr/>
          </p:nvSpPr>
          <p:spPr>
            <a:xfrm>
              <a:off x="8767190" y="3710125"/>
              <a:ext cx="2170088" cy="816574"/>
            </a:xfrm>
            <a:prstGeom prst="rect">
              <a:avLst/>
            </a:prstGeom>
            <a:noFill/>
            <a:ln w="9525">
              <a:solidFill>
                <a:srgbClr val="0000F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D46865B-C8F5-7E29-5AF0-ACC56CFAC822}"/>
                </a:ext>
              </a:extLst>
            </p:cNvPr>
            <p:cNvSpPr/>
            <p:nvPr/>
          </p:nvSpPr>
          <p:spPr>
            <a:xfrm>
              <a:off x="8767190" y="6100246"/>
              <a:ext cx="2091448" cy="594898"/>
            </a:xfrm>
            <a:prstGeom prst="rect">
              <a:avLst/>
            </a:prstGeom>
            <a:noFill/>
            <a:ln w="9525">
              <a:solidFill>
                <a:srgbClr val="0000F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65956F72-F330-9D3B-62F3-3C58377396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4471" y="3997152"/>
            <a:ext cx="2952750" cy="22193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6319723-66EE-DB0E-948D-D1BBC15DDA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45340" y="3429000"/>
            <a:ext cx="2170088" cy="113630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8AC3884-60B6-88FF-4724-F64E320D2DC8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1" b="-585"/>
          <a:stretch/>
        </p:blipFill>
        <p:spPr>
          <a:xfrm>
            <a:off x="5710370" y="4611664"/>
            <a:ext cx="2700463" cy="208348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4BDA1852-AC55-42C2-6B18-8F982BFF77D1}"/>
              </a:ext>
            </a:extLst>
          </p:cNvPr>
          <p:cNvSpPr/>
          <p:nvPr/>
        </p:nvSpPr>
        <p:spPr>
          <a:xfrm>
            <a:off x="256377" y="539216"/>
            <a:ext cx="2298816" cy="792618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198856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6E5F175E-7392-0D0E-C694-DAE84BA02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86" y="338251"/>
            <a:ext cx="1990725" cy="260032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F0F5E3F-33F4-6774-BBFA-1366DC742FD5}"/>
              </a:ext>
            </a:extLst>
          </p:cNvPr>
          <p:cNvGrpSpPr/>
          <p:nvPr/>
        </p:nvGrpSpPr>
        <p:grpSpPr>
          <a:xfrm>
            <a:off x="2956000" y="1331833"/>
            <a:ext cx="6016549" cy="5321724"/>
            <a:chOff x="2983610" y="818959"/>
            <a:chExt cx="6016549" cy="532172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C364ACC-6E0E-1B4F-D91F-BCEB766EB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9654" y="915069"/>
              <a:ext cx="1743075" cy="204787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A600CDC-B04C-0139-61D3-499379E9F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38516"/>
            <a:stretch/>
          </p:blipFill>
          <p:spPr>
            <a:xfrm>
              <a:off x="7214649" y="915069"/>
              <a:ext cx="1663187" cy="1628775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DC9E696-BBC2-8C1A-3363-8FE2F9D0E576}"/>
                </a:ext>
              </a:extLst>
            </p:cNvPr>
            <p:cNvGrpSpPr/>
            <p:nvPr/>
          </p:nvGrpSpPr>
          <p:grpSpPr>
            <a:xfrm>
              <a:off x="3234263" y="3008172"/>
              <a:ext cx="1945059" cy="2459101"/>
              <a:chOff x="2388817" y="3019925"/>
              <a:chExt cx="1945059" cy="245910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B5F9225-9A64-CBF2-096D-11C73ECF9E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r="12732" b="4343"/>
              <a:stretch/>
            </p:blipFill>
            <p:spPr>
              <a:xfrm>
                <a:off x="2388817" y="3019925"/>
                <a:ext cx="1945058" cy="619571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7C671119-4F6B-6730-E7EC-BD561E2A66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r="18643" b="59195"/>
              <a:stretch/>
            </p:blipFill>
            <p:spPr>
              <a:xfrm>
                <a:off x="2388818" y="3670341"/>
                <a:ext cx="1945058" cy="419757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3135EF3A-7752-DA59-FA0A-CAC713ABCF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r="26280" b="14689"/>
              <a:stretch/>
            </p:blipFill>
            <p:spPr>
              <a:xfrm>
                <a:off x="2388818" y="4126962"/>
                <a:ext cx="1945058" cy="21939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0C93F54-58C7-C399-24CC-FA67F7D3F6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r="31244"/>
              <a:stretch/>
            </p:blipFill>
            <p:spPr>
              <a:xfrm>
                <a:off x="2388818" y="4402701"/>
                <a:ext cx="1945058" cy="1076325"/>
              </a:xfrm>
              <a:prstGeom prst="rect">
                <a:avLst/>
              </a:prstGeom>
            </p:spPr>
          </p:pic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E0B5C77-66A5-7AFD-6B23-E01283386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r="30388"/>
            <a:stretch/>
          </p:blipFill>
          <p:spPr>
            <a:xfrm>
              <a:off x="5258773" y="915069"/>
              <a:ext cx="1876425" cy="506730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83D2A3A-AAF9-AC1A-EA29-8FC6CB9CB08F}"/>
                </a:ext>
              </a:extLst>
            </p:cNvPr>
            <p:cNvSpPr/>
            <p:nvPr/>
          </p:nvSpPr>
          <p:spPr>
            <a:xfrm>
              <a:off x="2983610" y="818959"/>
              <a:ext cx="6016549" cy="5321724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173488D3-6722-B5A3-B31F-2A93772F4BBB}"/>
              </a:ext>
            </a:extLst>
          </p:cNvPr>
          <p:cNvSpPr/>
          <p:nvPr/>
        </p:nvSpPr>
        <p:spPr>
          <a:xfrm flipV="1">
            <a:off x="256377" y="1331833"/>
            <a:ext cx="2298816" cy="1206267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048817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2BF4EBAB-7DBC-18DB-3D7D-53A4CF966855}"/>
              </a:ext>
            </a:extLst>
          </p:cNvPr>
          <p:cNvGrpSpPr/>
          <p:nvPr/>
        </p:nvGrpSpPr>
        <p:grpSpPr>
          <a:xfrm>
            <a:off x="6048930" y="2161624"/>
            <a:ext cx="5925977" cy="4427547"/>
            <a:chOff x="1233741" y="407383"/>
            <a:chExt cx="5925977" cy="4427547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2DBF7213-16CB-C4D0-6125-E46BFBE98C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38309" y="582139"/>
              <a:ext cx="5519298" cy="4114800"/>
              <a:chOff x="2420773" y="448767"/>
              <a:chExt cx="5760195" cy="4294394"/>
            </a:xfrm>
          </p:grpSpPr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FEEEC771-EE1A-39FA-8A92-3C6C5BEFC5FA}"/>
                  </a:ext>
                </a:extLst>
              </p:cNvPr>
              <p:cNvGrpSpPr/>
              <p:nvPr/>
            </p:nvGrpSpPr>
            <p:grpSpPr>
              <a:xfrm>
                <a:off x="2654058" y="681450"/>
                <a:ext cx="5526910" cy="4061711"/>
                <a:chOff x="2739015" y="189312"/>
                <a:chExt cx="5526910" cy="4061711"/>
              </a:xfrm>
            </p:grpSpPr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832FE996-7EBA-B655-837D-213EC0D8C6EC}"/>
                    </a:ext>
                  </a:extLst>
                </p:cNvPr>
                <p:cNvGrpSpPr/>
                <p:nvPr/>
              </p:nvGrpSpPr>
              <p:grpSpPr>
                <a:xfrm>
                  <a:off x="2739015" y="189312"/>
                  <a:ext cx="1609725" cy="2247900"/>
                  <a:chOff x="2486609" y="-67934"/>
                  <a:chExt cx="1609725" cy="2247900"/>
                </a:xfrm>
              </p:grpSpPr>
              <p:pic>
                <p:nvPicPr>
                  <p:cNvPr id="92" name="Picture 91">
                    <a:extLst>
                      <a:ext uri="{FF2B5EF4-FFF2-40B4-BE49-F238E27FC236}">
                        <a16:creationId xmlns:a16="http://schemas.microsoft.com/office/drawing/2014/main" id="{09E89DA5-BEAD-B2F2-9214-808377A096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2486609" y="-67934"/>
                    <a:ext cx="1609725" cy="2247900"/>
                  </a:xfrm>
                  <a:prstGeom prst="rect">
                    <a:avLst/>
                  </a:prstGeom>
                </p:spPr>
              </p:pic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C96AD352-87A5-0021-D97F-37DE08790B2E}"/>
                      </a:ext>
                    </a:extLst>
                  </p:cNvPr>
                  <p:cNvSpPr/>
                  <p:nvPr/>
                </p:nvSpPr>
                <p:spPr>
                  <a:xfrm>
                    <a:off x="2486609" y="1143157"/>
                    <a:ext cx="1463040" cy="183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/>
                  </a:p>
                </p:txBody>
              </p:sp>
            </p:grp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8E54D556-B644-C5E3-290A-DA82E4488BA9}"/>
                    </a:ext>
                  </a:extLst>
                </p:cNvPr>
                <p:cNvGrpSpPr/>
                <p:nvPr/>
              </p:nvGrpSpPr>
              <p:grpSpPr>
                <a:xfrm>
                  <a:off x="4202814" y="195642"/>
                  <a:ext cx="2638425" cy="3714750"/>
                  <a:chOff x="4133991" y="1300021"/>
                  <a:chExt cx="2638425" cy="3714750"/>
                </a:xfrm>
              </p:grpSpPr>
              <p:pic>
                <p:nvPicPr>
                  <p:cNvPr id="90" name="Picture 89">
                    <a:extLst>
                      <a:ext uri="{FF2B5EF4-FFF2-40B4-BE49-F238E27FC236}">
                        <a16:creationId xmlns:a16="http://schemas.microsoft.com/office/drawing/2014/main" id="{7625AE44-17AA-D298-F739-E84FB83960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4133991" y="1300021"/>
                    <a:ext cx="2638425" cy="3714750"/>
                  </a:xfrm>
                  <a:prstGeom prst="rect">
                    <a:avLst/>
                  </a:prstGeom>
                </p:spPr>
              </p:pic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F0FBC66C-9AC5-9331-463D-4CF7C5C5B2FB}"/>
                      </a:ext>
                    </a:extLst>
                  </p:cNvPr>
                  <p:cNvSpPr/>
                  <p:nvPr/>
                </p:nvSpPr>
                <p:spPr>
                  <a:xfrm>
                    <a:off x="4178361" y="4341892"/>
                    <a:ext cx="2376347" cy="57414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/>
                  </a:p>
                </p:txBody>
              </p:sp>
            </p:grpSp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91B80A20-D429-4D8F-A958-7AC784760EF5}"/>
                    </a:ext>
                  </a:extLst>
                </p:cNvPr>
                <p:cNvGrpSpPr/>
                <p:nvPr/>
              </p:nvGrpSpPr>
              <p:grpSpPr>
                <a:xfrm>
                  <a:off x="6090522" y="189312"/>
                  <a:ext cx="2175403" cy="4061711"/>
                  <a:chOff x="9106623" y="100778"/>
                  <a:chExt cx="2175403" cy="4061711"/>
                </a:xfrm>
              </p:grpSpPr>
              <p:grpSp>
                <p:nvGrpSpPr>
                  <p:cNvPr id="86" name="Group 85">
                    <a:extLst>
                      <a:ext uri="{FF2B5EF4-FFF2-40B4-BE49-F238E27FC236}">
                        <a16:creationId xmlns:a16="http://schemas.microsoft.com/office/drawing/2014/main" id="{F7FBBB6B-AE12-AE4C-D3F4-CB0C5A74D693}"/>
                      </a:ext>
                    </a:extLst>
                  </p:cNvPr>
                  <p:cNvGrpSpPr/>
                  <p:nvPr/>
                </p:nvGrpSpPr>
                <p:grpSpPr>
                  <a:xfrm>
                    <a:off x="9106623" y="100778"/>
                    <a:ext cx="2175403" cy="4061711"/>
                    <a:chOff x="8656776" y="214768"/>
                    <a:chExt cx="2175403" cy="4061711"/>
                  </a:xfrm>
                </p:grpSpPr>
                <p:pic>
                  <p:nvPicPr>
                    <p:cNvPr id="88" name="Picture 87">
                      <a:extLst>
                        <a:ext uri="{FF2B5EF4-FFF2-40B4-BE49-F238E27FC236}">
                          <a16:creationId xmlns:a16="http://schemas.microsoft.com/office/drawing/2014/main" id="{EAB3267E-F872-13A2-17BA-AF00A5F921B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rcRect b="27014"/>
                    <a:stretch/>
                  </p:blipFill>
                  <p:spPr>
                    <a:xfrm>
                      <a:off x="8656776" y="214768"/>
                      <a:ext cx="2009775" cy="61176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9" name="Picture 88">
                      <a:extLst>
                        <a:ext uri="{FF2B5EF4-FFF2-40B4-BE49-F238E27FC236}">
                          <a16:creationId xmlns:a16="http://schemas.microsoft.com/office/drawing/2014/main" id="{2D2C4FA0-487E-77AD-165B-3EAEB42F3BE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rcRect r="32436" b="43990"/>
                    <a:stretch/>
                  </p:blipFill>
                  <p:spPr>
                    <a:xfrm>
                      <a:off x="9390632" y="627367"/>
                      <a:ext cx="1441547" cy="3649112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87" name="Arrow: Right 86">
                    <a:extLst>
                      <a:ext uri="{FF2B5EF4-FFF2-40B4-BE49-F238E27FC236}">
                        <a16:creationId xmlns:a16="http://schemas.microsoft.com/office/drawing/2014/main" id="{BB442433-1F90-3EAA-AB26-2B4F4A6D33D2}"/>
                      </a:ext>
                    </a:extLst>
                  </p:cNvPr>
                  <p:cNvSpPr/>
                  <p:nvPr/>
                </p:nvSpPr>
                <p:spPr>
                  <a:xfrm>
                    <a:off x="9533291" y="3903320"/>
                    <a:ext cx="226337" cy="259169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/>
                  </a:p>
                </p:txBody>
              </p:sp>
            </p:grpSp>
            <p:sp>
              <p:nvSpPr>
                <p:cNvPr id="85" name="Arrow: Right 84">
                  <a:extLst>
                    <a:ext uri="{FF2B5EF4-FFF2-40B4-BE49-F238E27FC236}">
                      <a16:creationId xmlns:a16="http://schemas.microsoft.com/office/drawing/2014/main" id="{8C2161E7-49E0-83C2-EEE7-FFC62A31467C}"/>
                    </a:ext>
                  </a:extLst>
                </p:cNvPr>
                <p:cNvSpPr/>
                <p:nvPr/>
              </p:nvSpPr>
              <p:spPr>
                <a:xfrm>
                  <a:off x="3936051" y="3231977"/>
                  <a:ext cx="226337" cy="259169"/>
                </a:xfrm>
                <a:prstGeom prst="rightArrow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</p:grpSp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D81C58B0-23BF-B2D3-DA66-B508BCA99D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-446" t="56994" r="47483" b="26641"/>
              <a:stretch/>
            </p:blipFill>
            <p:spPr>
              <a:xfrm>
                <a:off x="2420773" y="448767"/>
                <a:ext cx="1159385" cy="183332"/>
              </a:xfrm>
              <a:prstGeom prst="rect">
                <a:avLst/>
              </a:prstGeom>
              <a:ln w="19050">
                <a:solidFill>
                  <a:srgbClr val="0000FF"/>
                </a:solidFill>
              </a:ln>
            </p:spPr>
          </p:pic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90A0294-0F5D-9D79-7B70-51AC7EBFC152}"/>
                </a:ext>
              </a:extLst>
            </p:cNvPr>
            <p:cNvSpPr/>
            <p:nvPr/>
          </p:nvSpPr>
          <p:spPr>
            <a:xfrm>
              <a:off x="1233741" y="407383"/>
              <a:ext cx="5925977" cy="4427547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7AD66C2-F0B3-162A-BAE1-7CAE1E847A69}"/>
              </a:ext>
            </a:extLst>
          </p:cNvPr>
          <p:cNvGrpSpPr/>
          <p:nvPr/>
        </p:nvGrpSpPr>
        <p:grpSpPr>
          <a:xfrm>
            <a:off x="366838" y="280816"/>
            <a:ext cx="3190602" cy="3019082"/>
            <a:chOff x="7886973" y="2688278"/>
            <a:chExt cx="3190602" cy="3019082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095CEA62-A948-3E9C-87AF-C1B440CD333F}"/>
                </a:ext>
              </a:extLst>
            </p:cNvPr>
            <p:cNvGrpSpPr/>
            <p:nvPr/>
          </p:nvGrpSpPr>
          <p:grpSpPr>
            <a:xfrm>
              <a:off x="7920338" y="2694491"/>
              <a:ext cx="2957472" cy="2871578"/>
              <a:chOff x="6775140" y="4329612"/>
              <a:chExt cx="2957472" cy="2871578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00E353AE-28AE-99FB-D268-11C4C48B9BC9}"/>
                  </a:ext>
                </a:extLst>
              </p:cNvPr>
              <p:cNvGrpSpPr/>
              <p:nvPr/>
            </p:nvGrpSpPr>
            <p:grpSpPr>
              <a:xfrm>
                <a:off x="6775140" y="4329612"/>
                <a:ext cx="2953937" cy="2365102"/>
                <a:chOff x="6775140" y="4329612"/>
                <a:chExt cx="2953937" cy="2365102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19357D48-C2C1-5029-38F9-E11D746D78CF}"/>
                    </a:ext>
                  </a:extLst>
                </p:cNvPr>
                <p:cNvGrpSpPr/>
                <p:nvPr/>
              </p:nvGrpSpPr>
              <p:grpSpPr>
                <a:xfrm>
                  <a:off x="6775140" y="4329612"/>
                  <a:ext cx="2953937" cy="2365102"/>
                  <a:chOff x="6791763" y="4265589"/>
                  <a:chExt cx="2953937" cy="2365102"/>
                </a:xfrm>
              </p:grpSpPr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466413C9-2071-B843-2540-4B163053D98F}"/>
                      </a:ext>
                    </a:extLst>
                  </p:cNvPr>
                  <p:cNvSpPr txBox="1"/>
                  <p:nvPr/>
                </p:nvSpPr>
                <p:spPr>
                  <a:xfrm>
                    <a:off x="6839338" y="6369081"/>
                    <a:ext cx="2906362" cy="2616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>
                    <a:defPPr>
                      <a:defRPr lang="LID4096"/>
                    </a:defPPr>
                    <a:lvl1pPr>
                      <a:defRPr sz="1100" b="1"/>
                    </a:lvl1pPr>
                  </a:lstStyle>
                  <a:p>
                    <a:r>
                      <a:rPr lang="en-US" dirty="0"/>
                      <a:t>… extra: neversink _ PEST workflow</a:t>
                    </a:r>
                  </a:p>
                </p:txBody>
              </p:sp>
              <p:pic>
                <p:nvPicPr>
                  <p:cNvPr id="39" name="Picture 38">
                    <a:extLst>
                      <a:ext uri="{FF2B5EF4-FFF2-40B4-BE49-F238E27FC236}">
                        <a16:creationId xmlns:a16="http://schemas.microsoft.com/office/drawing/2014/main" id="{02ED4CE6-EEED-30A0-1625-560986802E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rcRect t="75159"/>
                  <a:stretch/>
                </p:blipFill>
                <p:spPr>
                  <a:xfrm>
                    <a:off x="6839338" y="4265589"/>
                    <a:ext cx="1800225" cy="210582"/>
                  </a:xfrm>
                  <a:prstGeom prst="rect">
                    <a:avLst/>
                  </a:prstGeom>
                </p:spPr>
              </p:pic>
              <p:pic>
                <p:nvPicPr>
                  <p:cNvPr id="42" name="Picture 41">
                    <a:extLst>
                      <a:ext uri="{FF2B5EF4-FFF2-40B4-BE49-F238E27FC236}">
                        <a16:creationId xmlns:a16="http://schemas.microsoft.com/office/drawing/2014/main" id="{D34DD32E-D5DF-A50A-FD42-27F5BDA7CE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6920747" y="4481594"/>
                    <a:ext cx="1857375" cy="476250"/>
                  </a:xfrm>
                  <a:prstGeom prst="rect">
                    <a:avLst/>
                  </a:prstGeom>
                </p:spPr>
              </p:pic>
              <p:pic>
                <p:nvPicPr>
                  <p:cNvPr id="48" name="Picture 47">
                    <a:extLst>
                      <a:ext uri="{FF2B5EF4-FFF2-40B4-BE49-F238E27FC236}">
                        <a16:creationId xmlns:a16="http://schemas.microsoft.com/office/drawing/2014/main" id="{E30AD298-E596-3A91-115E-72A8199F97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rcRect t="56483"/>
                  <a:stretch/>
                </p:blipFill>
                <p:spPr>
                  <a:xfrm>
                    <a:off x="6791763" y="5338134"/>
                    <a:ext cx="2952750" cy="1081852"/>
                  </a:xfrm>
                  <a:prstGeom prst="rect">
                    <a:avLst/>
                  </a:prstGeom>
                </p:spPr>
              </p:pic>
              <p:pic>
                <p:nvPicPr>
                  <p:cNvPr id="53" name="Picture 52">
                    <a:extLst>
                      <a:ext uri="{FF2B5EF4-FFF2-40B4-BE49-F238E27FC236}">
                        <a16:creationId xmlns:a16="http://schemas.microsoft.com/office/drawing/2014/main" id="{17ADB7B8-3A4C-205D-1F06-B1A6183A49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rcRect t="-284" b="83809"/>
                  <a:stretch/>
                </p:blipFill>
                <p:spPr>
                  <a:xfrm>
                    <a:off x="6792950" y="4908508"/>
                    <a:ext cx="2952750" cy="409567"/>
                  </a:xfrm>
                  <a:prstGeom prst="rect">
                    <a:avLst/>
                  </a:prstGeom>
                </p:spPr>
              </p:pic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3E43F2AD-E722-2CA8-03B3-8A92001FA5D4}"/>
                      </a:ext>
                    </a:extLst>
                  </p:cNvPr>
                  <p:cNvSpPr txBox="1"/>
                  <p:nvPr/>
                </p:nvSpPr>
                <p:spPr>
                  <a:xfrm>
                    <a:off x="8631099" y="6165146"/>
                    <a:ext cx="1003187" cy="2462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>
                    <a:defPPr>
                      <a:defRPr lang="LID4096"/>
                    </a:defPPr>
                    <a:lvl1pPr>
                      <a:defRPr sz="1100" b="1"/>
                    </a:lvl1pPr>
                  </a:lstStyle>
                  <a:p>
                    <a:r>
                      <a:rPr lang="en-US" sz="1000" dirty="0">
                        <a:solidFill>
                          <a:srgbClr val="FF0000"/>
                        </a:solidFill>
                      </a:rPr>
                      <a:t> … ongoing</a:t>
                    </a:r>
                    <a:endParaRPr lang="LID4096" sz="1000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DBC82040-8285-32E9-1D74-AD4D7FD03B1A}"/>
                    </a:ext>
                  </a:extLst>
                </p:cNvPr>
                <p:cNvSpPr/>
                <p:nvPr/>
              </p:nvSpPr>
              <p:spPr>
                <a:xfrm>
                  <a:off x="6904124" y="4759238"/>
                  <a:ext cx="928431" cy="210582"/>
                </a:xfrm>
                <a:prstGeom prst="rect">
                  <a:avLst/>
                </a:prstGeom>
                <a:noFill/>
                <a:ln w="19050">
                  <a:solidFill>
                    <a:srgbClr val="0000FF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 anchorCtr="0">
                  <a:noAutofit/>
                </a:bodyPr>
                <a:lstStyle/>
                <a:p>
                  <a:endParaRPr lang="LID4096"/>
                </a:p>
              </p:txBody>
            </p:sp>
          </p:grpSp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B5BA2419-47A7-DE89-A28D-E8ABB7A32F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499525" y="4342599"/>
                <a:ext cx="1233087" cy="942034"/>
              </a:xfrm>
              <a:prstGeom prst="rect">
                <a:avLst/>
              </a:prstGeom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9F247D5C-0595-08B7-0E5C-A98F9BFBEC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37098" y="6691551"/>
                <a:ext cx="1323920" cy="509639"/>
              </a:xfrm>
              <a:prstGeom prst="rect">
                <a:avLst/>
              </a:prstGeom>
            </p:spPr>
          </p:pic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6A64E7D8-5048-25EF-AEA1-619B8650BE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438119" y="6675047"/>
                <a:ext cx="1179544" cy="526143"/>
              </a:xfrm>
              <a:prstGeom prst="rect">
                <a:avLst/>
              </a:prstGeom>
            </p:spPr>
          </p:pic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B8F0546-7047-D1C5-5952-E28AF3B05633}"/>
                  </a:ext>
                </a:extLst>
              </p:cNvPr>
              <p:cNvSpPr txBox="1"/>
              <p:nvPr/>
            </p:nvSpPr>
            <p:spPr>
              <a:xfrm>
                <a:off x="7762032" y="5131928"/>
                <a:ext cx="1602713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LID4096"/>
                </a:defPPr>
                <a:lvl1pPr>
                  <a:defRPr sz="1100" b="1"/>
                </a:lvl1pPr>
              </a:lstStyle>
              <a:p>
                <a:r>
                  <a:rPr lang="LID4096" dirty="0"/>
                  <a:t>pleasant-lake</a:t>
                </a:r>
              </a:p>
            </p:txBody>
          </p:sp>
        </p:grp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4DC816C-F3BC-E0F5-634D-E3F8299C8F05}"/>
                </a:ext>
              </a:extLst>
            </p:cNvPr>
            <p:cNvSpPr/>
            <p:nvPr/>
          </p:nvSpPr>
          <p:spPr>
            <a:xfrm>
              <a:off x="7886973" y="2688278"/>
              <a:ext cx="3190602" cy="3019082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FA50C99-F694-CADC-E89E-7B427FC3465C}"/>
              </a:ext>
            </a:extLst>
          </p:cNvPr>
          <p:cNvGrpSpPr/>
          <p:nvPr/>
        </p:nvGrpSpPr>
        <p:grpSpPr>
          <a:xfrm>
            <a:off x="369535" y="3392061"/>
            <a:ext cx="2654648" cy="1765049"/>
            <a:chOff x="6961169" y="519473"/>
            <a:chExt cx="2654648" cy="1765049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B9079C7-6FD7-4227-37E0-B1BF56D3651C}"/>
                </a:ext>
              </a:extLst>
            </p:cNvPr>
            <p:cNvSpPr/>
            <p:nvPr/>
          </p:nvSpPr>
          <p:spPr>
            <a:xfrm>
              <a:off x="6961169" y="519473"/>
              <a:ext cx="2654648" cy="1765049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08FAF1B1-1AD3-A74C-EED7-018C6C64B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53420" b="21739"/>
            <a:stretch/>
          </p:blipFill>
          <p:spPr>
            <a:xfrm>
              <a:off x="7079038" y="592082"/>
              <a:ext cx="1800225" cy="210583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4FE13CEF-C4DC-6451-0388-2A1564020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 r="5566"/>
            <a:stretch/>
          </p:blipFill>
          <p:spPr>
            <a:xfrm>
              <a:off x="7209279" y="783009"/>
              <a:ext cx="1762997" cy="1457325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B50DBEEF-D827-874B-0716-1ED7DAC71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805875" y="1608303"/>
              <a:ext cx="1670021" cy="567345"/>
            </a:xfrm>
            <a:prstGeom prst="rect">
              <a:avLst/>
            </a:prstGeom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C202361-A2A2-680C-4F39-917843711936}"/>
                </a:ext>
              </a:extLst>
            </p:cNvPr>
            <p:cNvSpPr/>
            <p:nvPr/>
          </p:nvSpPr>
          <p:spPr>
            <a:xfrm>
              <a:off x="7065131" y="572427"/>
              <a:ext cx="928431" cy="210582"/>
            </a:xfrm>
            <a:prstGeom prst="rect">
              <a:avLst/>
            </a:prstGeom>
            <a:noFill/>
            <a:ln w="19050">
              <a:solidFill>
                <a:srgbClr val="0000F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976ED74-FA02-5992-0FE8-C5CB2F1C4A91}"/>
              </a:ext>
            </a:extLst>
          </p:cNvPr>
          <p:cNvGrpSpPr/>
          <p:nvPr/>
        </p:nvGrpSpPr>
        <p:grpSpPr>
          <a:xfrm>
            <a:off x="371629" y="5262960"/>
            <a:ext cx="2669542" cy="1382742"/>
            <a:chOff x="400204" y="5272485"/>
            <a:chExt cx="2669542" cy="1382742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E5E129B-9254-5883-5EF8-8E1702AEDCC9}"/>
                </a:ext>
              </a:extLst>
            </p:cNvPr>
            <p:cNvGrpSpPr/>
            <p:nvPr/>
          </p:nvGrpSpPr>
          <p:grpSpPr>
            <a:xfrm>
              <a:off x="400204" y="5272485"/>
              <a:ext cx="2669542" cy="1382742"/>
              <a:chOff x="486049" y="5067643"/>
              <a:chExt cx="2669542" cy="1382742"/>
            </a:xfrm>
          </p:grpSpPr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E22CEF81-4571-200B-71A3-ED05555731D9}"/>
                  </a:ext>
                </a:extLst>
              </p:cNvPr>
              <p:cNvGrpSpPr/>
              <p:nvPr/>
            </p:nvGrpSpPr>
            <p:grpSpPr>
              <a:xfrm>
                <a:off x="529736" y="5201366"/>
                <a:ext cx="2625855" cy="1181745"/>
                <a:chOff x="8964941" y="2707372"/>
                <a:chExt cx="2551766" cy="1148402"/>
              </a:xfrm>
            </p:grpSpPr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5BFC1344-30BF-5E21-6852-F19B04475CBD}"/>
                    </a:ext>
                  </a:extLst>
                </p:cNvPr>
                <p:cNvGrpSpPr/>
                <p:nvPr/>
              </p:nvGrpSpPr>
              <p:grpSpPr>
                <a:xfrm>
                  <a:off x="8964941" y="2898295"/>
                  <a:ext cx="2551766" cy="957479"/>
                  <a:chOff x="61525" y="3936047"/>
                  <a:chExt cx="2551766" cy="957479"/>
                </a:xfrm>
              </p:grpSpPr>
              <p:pic>
                <p:nvPicPr>
                  <p:cNvPr id="107" name="Picture 106">
                    <a:extLst>
                      <a:ext uri="{FF2B5EF4-FFF2-40B4-BE49-F238E27FC236}">
                        <a16:creationId xmlns:a16="http://schemas.microsoft.com/office/drawing/2014/main" id="{E620D8C7-CD2C-5302-692D-F81A7511CE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rcRect t="59959" b="31580"/>
                  <a:stretch/>
                </p:blipFill>
                <p:spPr>
                  <a:xfrm>
                    <a:off x="222516" y="4377227"/>
                    <a:ext cx="2390775" cy="201471"/>
                  </a:xfrm>
                  <a:prstGeom prst="rect">
                    <a:avLst/>
                  </a:prstGeom>
                </p:spPr>
              </p:pic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02D32FCE-F7B5-5A69-8AEC-37431B4444DA}"/>
                      </a:ext>
                    </a:extLst>
                  </p:cNvPr>
                  <p:cNvSpPr txBox="1"/>
                  <p:nvPr/>
                </p:nvSpPr>
                <p:spPr>
                  <a:xfrm>
                    <a:off x="61525" y="4564525"/>
                    <a:ext cx="2507488" cy="32900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>
                    <a:defPPr>
                      <a:defRPr lang="LID4096"/>
                    </a:defPPr>
                    <a:lvl1pPr>
                      <a:defRPr sz="1100" b="1"/>
                    </a:lvl1pPr>
                  </a:lstStyle>
                  <a:p>
                    <a:pPr algn="r"/>
                    <a:r>
                      <a:rPr lang="en-US" sz="800" b="0" dirty="0">
                        <a:solidFill>
                          <a:srgbClr val="0000FF"/>
                        </a:solidFill>
                      </a:rPr>
                      <a:t>https://doi-usgs.github.io/modflow-setup/latest/notebooks/Pleasant_lake_lgr_example.html</a:t>
                    </a:r>
                    <a:endParaRPr lang="LID4096" sz="800" b="0" dirty="0">
                      <a:solidFill>
                        <a:srgbClr val="0000FF"/>
                      </a:solidFill>
                    </a:endParaRPr>
                  </a:p>
                </p:txBody>
              </p:sp>
              <p:pic>
                <p:nvPicPr>
                  <p:cNvPr id="110" name="Picture 109">
                    <a:extLst>
                      <a:ext uri="{FF2B5EF4-FFF2-40B4-BE49-F238E27FC236}">
                        <a16:creationId xmlns:a16="http://schemas.microsoft.com/office/drawing/2014/main" id="{C2C3E558-2024-8950-015C-0F6914B82B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/>
                  <a:srcRect t="2473" b="19824"/>
                  <a:stretch/>
                </p:blipFill>
                <p:spPr>
                  <a:xfrm>
                    <a:off x="158111" y="3936047"/>
                    <a:ext cx="1295400" cy="42926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6" name="Picture 105">
                  <a:extLst>
                    <a:ext uri="{FF2B5EF4-FFF2-40B4-BE49-F238E27FC236}">
                      <a16:creationId xmlns:a16="http://schemas.microsoft.com/office/drawing/2014/main" id="{5E9EE5FF-0FEA-8881-1FEE-37AF16B73F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rcRect b="87844"/>
                <a:stretch/>
              </p:blipFill>
              <p:spPr>
                <a:xfrm>
                  <a:off x="8964942" y="2707372"/>
                  <a:ext cx="1285875" cy="201471"/>
                </a:xfrm>
                <a:prstGeom prst="rect">
                  <a:avLst/>
                </a:prstGeom>
              </p:spPr>
            </p:pic>
          </p:grp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49689504-42CD-3477-5E07-ACD7BAB0DFA4}"/>
                  </a:ext>
                </a:extLst>
              </p:cNvPr>
              <p:cNvSpPr/>
              <p:nvPr/>
            </p:nvSpPr>
            <p:spPr>
              <a:xfrm>
                <a:off x="486049" y="5067643"/>
                <a:ext cx="2652554" cy="1382742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/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14A44CF-B7F6-259E-90F1-F9D8621C5A48}"/>
                </a:ext>
              </a:extLst>
            </p:cNvPr>
            <p:cNvSpPr txBox="1"/>
            <p:nvPr/>
          </p:nvSpPr>
          <p:spPr>
            <a:xfrm>
              <a:off x="1387095" y="5355480"/>
              <a:ext cx="153841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r"/>
              <a:r>
                <a:rPr lang="en-US" dirty="0"/>
                <a:t>git env! mfsetup kernel</a:t>
              </a:r>
              <a:endParaRPr lang="LID4096" sz="800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4121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9EED21E-9BB1-8AC8-0939-27FEF68CE5B1}"/>
              </a:ext>
            </a:extLst>
          </p:cNvPr>
          <p:cNvGrpSpPr>
            <a:grpSpLocks noChangeAspect="1"/>
          </p:cNvGrpSpPr>
          <p:nvPr/>
        </p:nvGrpSpPr>
        <p:grpSpPr>
          <a:xfrm>
            <a:off x="275195" y="227555"/>
            <a:ext cx="5731131" cy="5011017"/>
            <a:chOff x="275196" y="227555"/>
            <a:chExt cx="3827248" cy="3346356"/>
          </a:xfrm>
          <a:effectLst/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EF53BF6-DC53-22E8-769C-F70139463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197" y="1334744"/>
              <a:ext cx="2443928" cy="2239167"/>
            </a:xfrm>
            <a:prstGeom prst="rect">
              <a:avLst/>
            </a:prstGeom>
            <a:ln>
              <a:solidFill>
                <a:schemeClr val="tx1"/>
              </a:solidFill>
            </a:ln>
            <a:effectLst/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B20C76B-96BE-A50F-6BE5-2A5297DDF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196" y="227555"/>
              <a:ext cx="3827248" cy="1104658"/>
            </a:xfrm>
            <a:prstGeom prst="rect">
              <a:avLst/>
            </a:prstGeom>
            <a:ln>
              <a:solidFill>
                <a:schemeClr val="tx1"/>
              </a:solidFill>
            </a:ln>
            <a:effectLst/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ACD6447-2421-FABE-C8C7-0462810F96C3}"/>
              </a:ext>
            </a:extLst>
          </p:cNvPr>
          <p:cNvSpPr txBox="1"/>
          <p:nvPr/>
        </p:nvSpPr>
        <p:spPr>
          <a:xfrm>
            <a:off x="8179478" y="2570771"/>
            <a:ext cx="3599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Univers 47 CondensedLight"/>
              </a:rPr>
              <a:t>Multi-Node Well (MNW2) Package</a:t>
            </a:r>
            <a:endParaRPr lang="en-US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82A61A-E26A-ABC7-D94B-F40FC5F1D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570" y="2998582"/>
            <a:ext cx="3538923" cy="152467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6DCF75F-15E6-27CC-2876-68776E19DB1A}"/>
              </a:ext>
            </a:extLst>
          </p:cNvPr>
          <p:cNvSpPr txBox="1"/>
          <p:nvPr/>
        </p:nvSpPr>
        <p:spPr>
          <a:xfrm>
            <a:off x="10568455" y="4543798"/>
            <a:ext cx="135100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GSFLOW: Coupled Groundwater and Surface-Water Flow Model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C7EDE4-C0C4-CED3-CCE4-0FAC88E911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570" y="4563017"/>
            <a:ext cx="2219980" cy="2012106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5CA52DC-503D-635D-5D2E-0994A5670B40}"/>
              </a:ext>
            </a:extLst>
          </p:cNvPr>
          <p:cNvSpPr txBox="1"/>
          <p:nvPr/>
        </p:nvSpPr>
        <p:spPr>
          <a:xfrm>
            <a:off x="10988235" y="1866012"/>
            <a:ext cx="8386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/>
              <a:t>Horizontal </a:t>
            </a:r>
            <a:r>
              <a:rPr lang="en-US" sz="1000" b="1" i="0" u="none" strike="noStrike" baseline="0" dirty="0">
                <a:solidFill>
                  <a:srgbClr val="000000"/>
                </a:solidFill>
                <a:latin typeface="Univers 47 CondensedLight"/>
              </a:rPr>
              <a:t>MNW2</a:t>
            </a:r>
            <a:endParaRPr lang="en-US" sz="1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006172-ABE1-74F4-6FFE-E64096418282}"/>
              </a:ext>
            </a:extLst>
          </p:cNvPr>
          <p:cNvSpPr txBox="1"/>
          <p:nvPr/>
        </p:nvSpPr>
        <p:spPr>
          <a:xfrm>
            <a:off x="9757217" y="4795489"/>
            <a:ext cx="955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ArcPy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135A3F-1141-D6D7-719C-B4E09708CEF9}"/>
              </a:ext>
            </a:extLst>
          </p:cNvPr>
          <p:cNvSpPr txBox="1"/>
          <p:nvPr/>
        </p:nvSpPr>
        <p:spPr>
          <a:xfrm>
            <a:off x="272542" y="6261113"/>
            <a:ext cx="609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Application Programming Interface - API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B6BF4A-56A9-BD24-AC48-E991266F5A19}"/>
              </a:ext>
            </a:extLst>
          </p:cNvPr>
          <p:cNvSpPr txBox="1"/>
          <p:nvPr/>
        </p:nvSpPr>
        <p:spPr>
          <a:xfrm>
            <a:off x="10286712" y="2319080"/>
            <a:ext cx="1701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SFR Package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A22297-FDD7-7AAF-D422-85AD25A1141B}"/>
              </a:ext>
            </a:extLst>
          </p:cNvPr>
          <p:cNvSpPr txBox="1"/>
          <p:nvPr/>
        </p:nvSpPr>
        <p:spPr>
          <a:xfrm>
            <a:off x="3997713" y="1918970"/>
            <a:ext cx="211300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000" b="1"/>
            </a:lvl1pPr>
          </a:lstStyle>
          <a:p>
            <a:r>
              <a:rPr lang="pt-BR" dirty="0"/>
              <a:t>01</a:t>
            </a:r>
          </a:p>
          <a:p>
            <a:r>
              <a:rPr lang="pt-BR" dirty="0"/>
              <a:t>1d_advection_dispersion_reaction_example.ipynb</a:t>
            </a:r>
          </a:p>
          <a:p>
            <a:r>
              <a:rPr lang="pt-BR" dirty="0"/>
              <a:t>02</a:t>
            </a:r>
          </a:p>
          <a:p>
            <a:r>
              <a:rPr lang="LID4096" dirty="0"/>
              <a:t>https://modflow6-examples.readthedocs.io/en/latest/_examples/ex-gwf-maw-p03.html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1EDE41-F95F-7A42-F875-881122E720AA}"/>
              </a:ext>
            </a:extLst>
          </p:cNvPr>
          <p:cNvSpPr txBox="1"/>
          <p:nvPr/>
        </p:nvSpPr>
        <p:spPr>
          <a:xfrm>
            <a:off x="9803760" y="1751832"/>
            <a:ext cx="10493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b="1"/>
            </a:lvl1pPr>
          </a:lstStyle>
          <a:p>
            <a:r>
              <a:rPr lang="LID4096" dirty="0"/>
              <a:t>Reilly</a:t>
            </a:r>
          </a:p>
          <a:p>
            <a:r>
              <a:rPr lang="LID4096" dirty="0"/>
              <a:t>Problem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A8C042-6EEF-93B0-CC2E-52C37C1E22D3}"/>
              </a:ext>
            </a:extLst>
          </p:cNvPr>
          <p:cNvSpPr txBox="1"/>
          <p:nvPr/>
        </p:nvSpPr>
        <p:spPr>
          <a:xfrm>
            <a:off x="8286570" y="6175013"/>
            <a:ext cx="17011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000" b="1"/>
            </a:lvl1pPr>
          </a:lstStyle>
          <a:p>
            <a:r>
              <a:rPr lang="en-US" noProof="0" dirty="0">
                <a:solidFill>
                  <a:srgbClr val="0000FF"/>
                </a:solidFill>
              </a:rPr>
              <a:t>03_UZF1_Sagehen _ unconfined _MF2005.pdf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0CFFD6-FEB5-A4DA-ED3F-6A5B06803CE3}"/>
              </a:ext>
            </a:extLst>
          </p:cNvPr>
          <p:cNvSpPr txBox="1"/>
          <p:nvPr/>
        </p:nvSpPr>
        <p:spPr>
          <a:xfrm>
            <a:off x="9901266" y="4238594"/>
            <a:ext cx="20154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000" b="1">
                <a:solidFill>
                  <a:srgbClr val="0000FF"/>
                </a:solidFill>
              </a:defRPr>
            </a:lvl1pPr>
          </a:lstStyle>
          <a:p>
            <a:r>
              <a:rPr lang="LID4096" dirty="0"/>
              <a:t>01_MNW2_Reilly_Problem.pdf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E9A61D-182D-F5A1-6BF3-42C7031A8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9689" y="3143742"/>
            <a:ext cx="1400175" cy="2057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26C7848-3086-612D-9795-AEC24811D7C8}"/>
              </a:ext>
            </a:extLst>
          </p:cNvPr>
          <p:cNvSpPr txBox="1"/>
          <p:nvPr/>
        </p:nvSpPr>
        <p:spPr>
          <a:xfrm>
            <a:off x="2746246" y="1977556"/>
            <a:ext cx="1251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&amp; MT3D</a:t>
            </a:r>
          </a:p>
          <a:p>
            <a:pPr algn="ctr"/>
            <a:r>
              <a:rPr lang="en-US" b="1" dirty="0"/>
              <a:t>NWT</a:t>
            </a:r>
          </a:p>
        </p:txBody>
      </p:sp>
    </p:spTree>
    <p:extLst>
      <p:ext uri="{BB962C8B-B14F-4D97-AF65-F5344CB8AC3E}">
        <p14:creationId xmlns:p14="http://schemas.microsoft.com/office/powerpoint/2010/main" val="1514378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47E8F0A-60CD-A561-F6D6-871CE9410B8D}"/>
              </a:ext>
            </a:extLst>
          </p:cNvPr>
          <p:cNvGrpSpPr>
            <a:grpSpLocks noChangeAspect="1"/>
          </p:cNvGrpSpPr>
          <p:nvPr/>
        </p:nvGrpSpPr>
        <p:grpSpPr>
          <a:xfrm>
            <a:off x="342899" y="146722"/>
            <a:ext cx="11588263" cy="6518397"/>
            <a:chOff x="0" y="0"/>
            <a:chExt cx="12192001" cy="6858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C3C8C3E-2C42-7991-F405-28FD565DABB0}"/>
                </a:ext>
              </a:extLst>
            </p:cNvPr>
            <p:cNvGrpSpPr/>
            <p:nvPr/>
          </p:nvGrpSpPr>
          <p:grpSpPr>
            <a:xfrm>
              <a:off x="0" y="0"/>
              <a:ext cx="12192001" cy="6858000"/>
              <a:chOff x="0" y="0"/>
              <a:chExt cx="12192001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624B42F-9D26-7C86-64A7-9024AF2B19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606BCE7-1A0A-9F1E-A8E7-8382746B5F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084037" y="5752901"/>
                <a:ext cx="2107964" cy="110509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18F315A-003D-745D-5820-F85D29207A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578553" y="6366618"/>
                <a:ext cx="2107964" cy="49138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DA72393-6F74-04A9-BADE-6993BFA290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7708" y="5963542"/>
                <a:ext cx="2107964" cy="491382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C19CF9-F294-ADDA-070D-7A0685B288E4}"/>
                </a:ext>
              </a:extLst>
            </p:cNvPr>
            <p:cNvSpPr txBox="1"/>
            <p:nvPr/>
          </p:nvSpPr>
          <p:spPr>
            <a:xfrm>
              <a:off x="88087" y="218410"/>
              <a:ext cx="17134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ECOSYSTEM</a:t>
              </a:r>
              <a:endParaRPr lang="LID4096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9099B1B-47E8-AF8E-742C-D908456165AB}"/>
              </a:ext>
            </a:extLst>
          </p:cNvPr>
          <p:cNvSpPr txBox="1"/>
          <p:nvPr/>
        </p:nvSpPr>
        <p:spPr>
          <a:xfrm>
            <a:off x="367014" y="6393847"/>
            <a:ext cx="15643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algn="ctr">
              <a:defRPr sz="1200" u="sng">
                <a:solidFill>
                  <a:schemeClr val="tx2"/>
                </a:solidFill>
              </a:defRPr>
            </a:lvl1pPr>
          </a:lstStyle>
          <a:p>
            <a:pPr algn="l"/>
            <a:r>
              <a:rPr lang="LID4096" u="none" dirty="0"/>
              <a:t>christianlangevin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03AD5E6-F580-2CEB-3E35-5ED78FA467F5}"/>
              </a:ext>
            </a:extLst>
          </p:cNvPr>
          <p:cNvSpPr/>
          <p:nvPr/>
        </p:nvSpPr>
        <p:spPr>
          <a:xfrm>
            <a:off x="8155459" y="5873578"/>
            <a:ext cx="403655" cy="17490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8807AA6-F25C-0F2A-8ECB-4DE4E71D9C4A}"/>
              </a:ext>
            </a:extLst>
          </p:cNvPr>
          <p:cNvSpPr/>
          <p:nvPr/>
        </p:nvSpPr>
        <p:spPr>
          <a:xfrm>
            <a:off x="2364260" y="5028165"/>
            <a:ext cx="1013253" cy="36933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8ED5A2D-16F4-4580-620E-32DDC748C04B}"/>
              </a:ext>
            </a:extLst>
          </p:cNvPr>
          <p:cNvSpPr/>
          <p:nvPr/>
        </p:nvSpPr>
        <p:spPr>
          <a:xfrm>
            <a:off x="3637693" y="5941978"/>
            <a:ext cx="403655" cy="17490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F5373D1-DAC2-ED8B-BCF7-77D87742A23B}"/>
              </a:ext>
            </a:extLst>
          </p:cNvPr>
          <p:cNvSpPr/>
          <p:nvPr/>
        </p:nvSpPr>
        <p:spPr>
          <a:xfrm>
            <a:off x="8048117" y="451913"/>
            <a:ext cx="1010158" cy="46704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F065C5D-7F3F-7F70-A218-65344DE1EDB4}"/>
              </a:ext>
            </a:extLst>
          </p:cNvPr>
          <p:cNvSpPr/>
          <p:nvPr/>
        </p:nvSpPr>
        <p:spPr>
          <a:xfrm>
            <a:off x="4581525" y="154781"/>
            <a:ext cx="1183236" cy="628484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8165DF-A153-59A0-44E5-05C7646CEA65}"/>
              </a:ext>
            </a:extLst>
          </p:cNvPr>
          <p:cNvSpPr txBox="1"/>
          <p:nvPr/>
        </p:nvSpPr>
        <p:spPr>
          <a:xfrm>
            <a:off x="433206" y="5048989"/>
            <a:ext cx="123273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noProof="0" dirty="0">
                <a:solidFill>
                  <a:schemeClr val="tx2"/>
                </a:solidFill>
              </a:rPr>
              <a:t>Teachable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Documented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Reliable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Robust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Efficient 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Extensible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Portable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41CAA6-8287-DA9D-F8C2-880626FC13F9}"/>
              </a:ext>
            </a:extLst>
          </p:cNvPr>
          <p:cNvSpPr txBox="1"/>
          <p:nvPr/>
        </p:nvSpPr>
        <p:spPr>
          <a:xfrm>
            <a:off x="9241937" y="4935832"/>
            <a:ext cx="12327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noProof="0" dirty="0">
                <a:solidFill>
                  <a:schemeClr val="bg1"/>
                </a:solidFill>
              </a:rPr>
              <a:t>API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D2369D-97CD-062F-89DC-9D56C0216784}"/>
              </a:ext>
            </a:extLst>
          </p:cNvPr>
          <p:cNvSpPr txBox="1"/>
          <p:nvPr/>
        </p:nvSpPr>
        <p:spPr>
          <a:xfrm>
            <a:off x="10953514" y="4935832"/>
            <a:ext cx="8955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algn="ctr">
              <a:defRPr sz="1200" u="sng">
                <a:solidFill>
                  <a:schemeClr val="tx2"/>
                </a:solidFill>
              </a:defRPr>
            </a:lvl1pPr>
          </a:lstStyle>
          <a:p>
            <a:r>
              <a:rPr lang="en-GB" u="none" dirty="0"/>
              <a:t>SFR</a:t>
            </a:r>
          </a:p>
          <a:p>
            <a:r>
              <a:rPr lang="en-GB" u="none" dirty="0"/>
              <a:t>MNW2</a:t>
            </a:r>
          </a:p>
          <a:p>
            <a:r>
              <a:rPr lang="en-GB" u="none" dirty="0"/>
              <a:t>MVR packages</a:t>
            </a:r>
          </a:p>
        </p:txBody>
      </p:sp>
    </p:spTree>
    <p:extLst>
      <p:ext uri="{BB962C8B-B14F-4D97-AF65-F5344CB8AC3E}">
        <p14:creationId xmlns:p14="http://schemas.microsoft.com/office/powerpoint/2010/main" val="398538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21446</TotalTime>
  <Words>285</Words>
  <Application>Microsoft Office PowerPoint</Application>
  <PresentationFormat>Widescreen</PresentationFormat>
  <Paragraphs>63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Univers 47 CondensedLight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grossi</dc:creator>
  <cp:lastModifiedBy>grossi</cp:lastModifiedBy>
  <cp:revision>432</cp:revision>
  <dcterms:created xsi:type="dcterms:W3CDTF">2024-12-17T09:33:28Z</dcterms:created>
  <dcterms:modified xsi:type="dcterms:W3CDTF">2025-04-16T19:12:38Z</dcterms:modified>
</cp:coreProperties>
</file>